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358" r:id="rId3"/>
    <p:sldId id="444" r:id="rId4"/>
    <p:sldId id="455" r:id="rId5"/>
    <p:sldId id="431" r:id="rId6"/>
    <p:sldId id="465" r:id="rId7"/>
    <p:sldId id="408" r:id="rId8"/>
    <p:sldId id="409" r:id="rId9"/>
    <p:sldId id="466" r:id="rId10"/>
    <p:sldId id="447" r:id="rId11"/>
    <p:sldId id="411" r:id="rId12"/>
    <p:sldId id="460" r:id="rId13"/>
    <p:sldId id="461" r:id="rId14"/>
    <p:sldId id="426" r:id="rId15"/>
    <p:sldId id="421" r:id="rId16"/>
    <p:sldId id="432" r:id="rId17"/>
    <p:sldId id="453" r:id="rId18"/>
    <p:sldId id="452" r:id="rId19"/>
    <p:sldId id="434" r:id="rId20"/>
    <p:sldId id="397" r:id="rId21"/>
    <p:sldId id="459" r:id="rId22"/>
    <p:sldId id="458" r:id="rId23"/>
    <p:sldId id="350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bide01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6095" autoAdjust="0"/>
  </p:normalViewPr>
  <p:slideViewPr>
    <p:cSldViewPr>
      <p:cViewPr>
        <p:scale>
          <a:sx n="100" d="100"/>
          <a:sy n="100" d="100"/>
        </p:scale>
        <p:origin x="-24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26" y="-84"/>
      </p:cViewPr>
      <p:guideLst>
        <p:guide orient="horz" pos="3025"/>
        <p:guide pos="23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130"/>
      <c:perspective val="30"/>
    </c:view3D>
    <c:plotArea>
      <c:layout>
        <c:manualLayout>
          <c:layoutTarget val="inner"/>
          <c:xMode val="edge"/>
          <c:yMode val="edge"/>
          <c:x val="6.3993270178939077E-2"/>
          <c:y val="0.18122834645669314"/>
          <c:w val="0.84214599826580638"/>
          <c:h val="0.736779527559055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6.1228295821448488E-2"/>
                  <c:y val="-1.388888888888891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3.2263088824423289E-2"/>
                  <c:y val="-3.46155865132243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3893969101052921E-2"/>
                  <c:y val="-7.2666885389326391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b="1" dirty="0" smtClean="0"/>
                      <a:t>Capital </a:t>
                    </a:r>
                    <a:r>
                      <a:rPr lang="en-US" b="1" dirty="0"/>
                      <a:t>Improvement Funds, </a:t>
                    </a:r>
                    <a:r>
                      <a:rPr lang="en-US" b="1" dirty="0" smtClean="0"/>
                      <a:t>16.6%</a:t>
                    </a:r>
                    <a:endParaRPr lang="en-US" b="1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3.5163581525993484E-2"/>
                  <c:y val="-7.820553200080759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4"/>
              <c:layout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-4.3859649122807024E-3"/>
                  <c:y val="-3.589743589743589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Special Revenue Funds, </a:t>
                    </a:r>
                    <a:r>
                      <a:rPr lang="en-US" dirty="0" smtClean="0"/>
                      <a:t>15.5%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</c:dLbl>
            <c:dLblPos val="outEnd"/>
            <c:showCatName val="1"/>
          </c:dLbls>
          <c:cat>
            <c:strRef>
              <c:f>Sheet1!$A$2:$A$7</c:f>
              <c:strCache>
                <c:ptCount val="6"/>
                <c:pt idx="0">
                  <c:v>General Fund</c:v>
                </c:pt>
                <c:pt idx="1">
                  <c:v>Bond Retirement</c:v>
                </c:pt>
                <c:pt idx="2">
                  <c:v>Capital Improvement Funds</c:v>
                </c:pt>
                <c:pt idx="3">
                  <c:v>Self Insurance Funds</c:v>
                </c:pt>
                <c:pt idx="4">
                  <c:v>Agency Funds</c:v>
                </c:pt>
                <c:pt idx="5">
                  <c:v>Special Revenue Funds</c:v>
                </c:pt>
              </c:strCache>
            </c:str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695202132.65999997</c:v>
                </c:pt>
                <c:pt idx="1">
                  <c:v>24200000</c:v>
                </c:pt>
                <c:pt idx="2">
                  <c:v>193800000</c:v>
                </c:pt>
                <c:pt idx="3">
                  <c:v>63800000</c:v>
                </c:pt>
                <c:pt idx="4">
                  <c:v>5992875</c:v>
                </c:pt>
                <c:pt idx="5">
                  <c:v>180446924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Budget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General Fund</c:v>
                </c:pt>
                <c:pt idx="1">
                  <c:v>Bond Retirement</c:v>
                </c:pt>
                <c:pt idx="2">
                  <c:v>Capital Improvement Funds</c:v>
                </c:pt>
                <c:pt idx="3">
                  <c:v>Self Insurance Funds</c:v>
                </c:pt>
                <c:pt idx="4">
                  <c:v>Agency Funds</c:v>
                </c:pt>
                <c:pt idx="5">
                  <c:v>Special Revenue Funds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0.5975391755633952</c:v>
                </c:pt>
                <c:pt idx="1">
                  <c:v>2.0800350530147588E-2</c:v>
                </c:pt>
                <c:pt idx="2">
                  <c:v>0.16557470796457027</c:v>
                </c:pt>
                <c:pt idx="3">
                  <c:v>5.4837287761298197E-2</c:v>
                </c:pt>
                <c:pt idx="4">
                  <c:v>5.150987631543728E-3</c:v>
                </c:pt>
                <c:pt idx="5">
                  <c:v>0.15509749054904556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/>
              <a:t>Where the Money </a:t>
            </a:r>
            <a:r>
              <a:rPr lang="en-US" sz="2000" baseline="0" dirty="0" smtClean="0"/>
              <a:t>Comes </a:t>
            </a:r>
            <a:r>
              <a:rPr lang="en-US" sz="2000" baseline="0" dirty="0"/>
              <a:t>From</a:t>
            </a:r>
          </a:p>
        </c:rich>
      </c:tx>
      <c:layout/>
    </c:title>
    <c:view3D>
      <c:rotX val="30"/>
      <c:rotY val="130"/>
      <c:perspective val="30"/>
    </c:view3D>
    <c:plotArea>
      <c:layout>
        <c:manualLayout>
          <c:layoutTarget val="inner"/>
          <c:xMode val="edge"/>
          <c:yMode val="edge"/>
          <c:x val="6.3993270178939021E-2"/>
          <c:y val="0.18122834645669314"/>
          <c:w val="0.84214599826580638"/>
          <c:h val="0.736779527559055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6.1228295821448432E-2"/>
                  <c:y val="-1.388888888888891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"/>
              <c:layout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1.493373068815698E-3"/>
                  <c:y val="-0.111111111111111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Other, </a:t>
                    </a:r>
                    <a:r>
                      <a:rPr lang="en-US" sz="1600" dirty="0"/>
                      <a:t>4.3%</a:t>
                    </a:r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1.4933730688158077E-3"/>
                  <c:y val="-8.33333333333333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 smtClean="0"/>
                      <a:t>State of Ohio Reimbursement,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dirty="0" smtClean="0"/>
                      <a:t>4.3%</a:t>
                    </a:r>
                    <a:endParaRPr lang="en-US" sz="1600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Pos val="outEnd"/>
            <c:showCatName val="1"/>
          </c:dLbls>
          <c:cat>
            <c:strRef>
              <c:f>Sheet1!$A$2:$A$5</c:f>
              <c:strCache>
                <c:ptCount val="4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145014269</c:v>
                </c:pt>
                <c:pt idx="1">
                  <c:v>413889023</c:v>
                </c:pt>
                <c:pt idx="2">
                  <c:v>26213830</c:v>
                </c:pt>
                <c:pt idx="3">
                  <c:v>26222595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Where the Money Come From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0.23720734146248862</c:v>
                </c:pt>
                <c:pt idx="1">
                  <c:v>0.6770196856030547</c:v>
                </c:pt>
                <c:pt idx="2">
                  <c:v>4.2879317785269898E-2</c:v>
                </c:pt>
                <c:pt idx="3">
                  <c:v>4.2893655149187741E-2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Collection Rate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/>
              <c:showVal val="1"/>
            </c:dLbl>
            <c:dLbl>
              <c:idx val="11"/>
              <c:layout/>
              <c:showVal val="1"/>
            </c:dLbl>
            <c:dLbl>
              <c:idx val="23"/>
              <c:layout/>
              <c:showVal val="1"/>
            </c:dLbl>
            <c:dLbl>
              <c:idx val="24"/>
              <c:layout/>
              <c:showVal val="1"/>
            </c:dLbl>
            <c:delete val="1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95.6</c:v>
                </c:pt>
                <c:pt idx="1">
                  <c:v>95.9</c:v>
                </c:pt>
                <c:pt idx="2">
                  <c:v>96</c:v>
                </c:pt>
                <c:pt idx="3">
                  <c:v>95.9</c:v>
                </c:pt>
                <c:pt idx="4">
                  <c:v>92.8</c:v>
                </c:pt>
                <c:pt idx="5">
                  <c:v>96.4</c:v>
                </c:pt>
                <c:pt idx="6">
                  <c:v>92.4</c:v>
                </c:pt>
                <c:pt idx="7">
                  <c:v>92.8</c:v>
                </c:pt>
                <c:pt idx="8">
                  <c:v>92.6</c:v>
                </c:pt>
                <c:pt idx="9">
                  <c:v>92.1</c:v>
                </c:pt>
                <c:pt idx="10">
                  <c:v>92.1</c:v>
                </c:pt>
                <c:pt idx="11">
                  <c:v>91.6</c:v>
                </c:pt>
                <c:pt idx="12">
                  <c:v>89.8</c:v>
                </c:pt>
                <c:pt idx="13">
                  <c:v>87.2</c:v>
                </c:pt>
                <c:pt idx="14">
                  <c:v>86.2</c:v>
                </c:pt>
                <c:pt idx="15">
                  <c:v>88.4</c:v>
                </c:pt>
                <c:pt idx="16">
                  <c:v>89.1</c:v>
                </c:pt>
                <c:pt idx="17">
                  <c:v>88</c:v>
                </c:pt>
                <c:pt idx="18">
                  <c:v>88.1</c:v>
                </c:pt>
                <c:pt idx="19">
                  <c:v>86.8</c:v>
                </c:pt>
                <c:pt idx="20">
                  <c:v>84.28</c:v>
                </c:pt>
                <c:pt idx="21">
                  <c:v>84.04</c:v>
                </c:pt>
                <c:pt idx="22">
                  <c:v>80.900000000000006</c:v>
                </c:pt>
                <c:pt idx="23">
                  <c:v>78.86999999999999</c:v>
                </c:pt>
                <c:pt idx="24">
                  <c:v>76.099999999999994</c:v>
                </c:pt>
              </c:numCache>
            </c:numRef>
          </c:val>
        </c:ser>
        <c:dLbls/>
        <c:gapWidth val="98"/>
        <c:gapDepth val="256"/>
        <c:shape val="box"/>
        <c:axId val="102447360"/>
        <c:axId val="102453248"/>
        <c:axId val="0"/>
      </c:bar3DChart>
      <c:catAx>
        <c:axId val="102447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02453248"/>
        <c:crosses val="autoZero"/>
        <c:auto val="1"/>
        <c:lblAlgn val="ctr"/>
        <c:lblOffset val="100"/>
      </c:catAx>
      <c:valAx>
        <c:axId val="102453248"/>
        <c:scaling>
          <c:orientation val="minMax"/>
          <c:min val="75"/>
        </c:scaling>
        <c:axPos val="l"/>
        <c:majorGridlines/>
        <c:minorGridlines/>
        <c:numFmt formatCode="#,##0.0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2447360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7.6633673704804589E-2"/>
          <c:y val="1.8937445319335267E-2"/>
          <c:w val="0.90843259560703082"/>
          <c:h val="0.78135192475940507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State Foundation</c:v>
                </c:pt>
              </c:strCache>
            </c:strRef>
          </c:tx>
          <c:spPr>
            <a:ln w="12700"/>
          </c:spPr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404.45241663999997</c:v>
                </c:pt>
                <c:pt idx="1">
                  <c:v>422.8</c:v>
                </c:pt>
                <c:pt idx="2">
                  <c:v>427</c:v>
                </c:pt>
                <c:pt idx="3">
                  <c:v>428.4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Fiscal Stabilization Fund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34.1</c:v>
                </c:pt>
              </c:numCache>
            </c:numRef>
          </c:val>
        </c:ser>
        <c:dLbls/>
        <c:gapWidth val="35"/>
        <c:shape val="box"/>
        <c:axId val="102532224"/>
        <c:axId val="102533760"/>
        <c:axId val="0"/>
      </c:bar3DChart>
      <c:catAx>
        <c:axId val="102532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2533760"/>
        <c:crosses val="autoZero"/>
        <c:auto val="1"/>
        <c:lblAlgn val="ctr"/>
        <c:lblOffset val="100"/>
      </c:catAx>
      <c:valAx>
        <c:axId val="102533760"/>
        <c:scaling>
          <c:orientation val="minMax"/>
          <c:min val="400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253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8439154689917"/>
          <c:y val="0.92987357830271211"/>
          <c:w val="0.51743213207344352"/>
          <c:h val="6.0419072615923032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7.6633673704804589E-2"/>
          <c:y val="1.8937445319335271E-2"/>
          <c:w val="0.9084325956070306"/>
          <c:h val="0.78135192475940507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State Foundation</c:v>
                </c:pt>
              </c:strCache>
            </c:strRef>
          </c:tx>
          <c:spPr>
            <a:ln w="12700"/>
          </c:spPr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298.5</c:v>
                </c:pt>
                <c:pt idx="1">
                  <c:v>305.8</c:v>
                </c:pt>
                <c:pt idx="2">
                  <c:v>299.89999999999992</c:v>
                </c:pt>
                <c:pt idx="3">
                  <c:v>288.7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Fiscal Stabilization Fund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34.1</c:v>
                </c:pt>
              </c:numCache>
            </c:numRef>
          </c:val>
        </c:ser>
        <c:dLbls/>
        <c:gapWidth val="35"/>
        <c:shape val="box"/>
        <c:axId val="105766272"/>
        <c:axId val="106013440"/>
        <c:axId val="0"/>
      </c:bar3DChart>
      <c:catAx>
        <c:axId val="105766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6013440"/>
        <c:crosses val="autoZero"/>
        <c:auto val="1"/>
        <c:lblAlgn val="ctr"/>
        <c:lblOffset val="100"/>
      </c:catAx>
      <c:valAx>
        <c:axId val="106013440"/>
        <c:scaling>
          <c:orientation val="minMax"/>
          <c:max val="340"/>
          <c:min val="275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5766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8439154689922"/>
          <c:y val="0.92987357830271211"/>
          <c:w val="0.51743213207344352"/>
          <c:h val="6.0419072615923032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CMSD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2014*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43695.450000000012</c:v>
                </c:pt>
                <c:pt idx="1">
                  <c:v>41113</c:v>
                </c:pt>
                <c:pt idx="2">
                  <c:v>39306</c:v>
                </c:pt>
                <c:pt idx="3">
                  <c:v>38756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Charter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2014*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15248.79</c:v>
                </c:pt>
                <c:pt idx="1">
                  <c:v>16621</c:v>
                </c:pt>
                <c:pt idx="2">
                  <c:v>18307</c:v>
                </c:pt>
                <c:pt idx="3">
                  <c:v>18747</c:v>
                </c:pt>
              </c:numCache>
            </c:numRef>
          </c:val>
        </c:ser>
        <c:dLbls/>
        <c:shape val="cylinder"/>
        <c:axId val="106196992"/>
        <c:axId val="106198528"/>
        <c:axId val="0"/>
      </c:bar3DChart>
      <c:catAx>
        <c:axId val="106196992"/>
        <c:scaling>
          <c:orientation val="minMax"/>
        </c:scaling>
        <c:axPos val="b"/>
        <c:numFmt formatCode="General" sourceLinked="1"/>
        <c:tickLblPos val="nextTo"/>
        <c:crossAx val="106198528"/>
        <c:crosses val="autoZero"/>
        <c:auto val="1"/>
        <c:lblAlgn val="ctr"/>
        <c:lblOffset val="100"/>
      </c:catAx>
      <c:valAx>
        <c:axId val="10619852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1061969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2014*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668.2</c:v>
                </c:pt>
                <c:pt idx="1">
                  <c:v>654.29999999999995</c:v>
                </c:pt>
                <c:pt idx="2">
                  <c:v>656.3</c:v>
                </c:pt>
                <c:pt idx="3">
                  <c:v>692.6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 Excluding Charter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2014*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562.20000000000005</c:v>
                </c:pt>
                <c:pt idx="1">
                  <c:v>537.29999999999995</c:v>
                </c:pt>
                <c:pt idx="2">
                  <c:v>529.19999999999993</c:v>
                </c:pt>
                <c:pt idx="3">
                  <c:v>552.90000000000009</c:v>
                </c:pt>
              </c:numCache>
            </c:numRef>
          </c:val>
        </c:ser>
        <c:dLbls/>
        <c:marker val="1"/>
        <c:axId val="106264832"/>
        <c:axId val="106295296"/>
      </c:lineChart>
      <c:catAx>
        <c:axId val="106264832"/>
        <c:scaling>
          <c:orientation val="minMax"/>
        </c:scaling>
        <c:axPos val="b"/>
        <c:numFmt formatCode="General" sourceLinked="1"/>
        <c:tickLblPos val="nextTo"/>
        <c:crossAx val="106295296"/>
        <c:crosses val="autoZero"/>
        <c:auto val="1"/>
        <c:lblAlgn val="ctr"/>
        <c:lblOffset val="100"/>
      </c:catAx>
      <c:valAx>
        <c:axId val="106295296"/>
        <c:scaling>
          <c:orientation val="minMax"/>
          <c:max val="700"/>
          <c:min val="500"/>
        </c:scaling>
        <c:axPos val="l"/>
        <c:majorGridlines/>
        <c:numFmt formatCode="0.0" sourceLinked="1"/>
        <c:tickLblPos val="nextTo"/>
        <c:crossAx val="1062648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FY </a:t>
            </a:r>
            <a:r>
              <a:rPr lang="en-US" dirty="0" smtClean="0"/>
              <a:t>2013-2014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explosion val="0"/>
          </c:dPt>
          <c:dPt>
            <c:idx val="1"/>
            <c:explosion val="22"/>
          </c:dPt>
          <c:dPt>
            <c:idx val="2"/>
            <c:explosion val="2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Salaries &amp; Benefits
</a:t>
                    </a:r>
                    <a:r>
                      <a:rPr lang="en-US" dirty="0" smtClean="0"/>
                      <a:t>62.3%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numFmt formatCode="0.0%" sourceLinked="0"/>
            <c:dLblPos val="outEnd"/>
            <c:showCatName val="1"/>
            <c:showPercent val="1"/>
          </c:dLbls>
          <c:cat>
            <c:strRef>
              <c:f>Sheet1!$A$2:$A$4</c:f>
              <c:strCache>
                <c:ptCount val="3"/>
                <c:pt idx="0">
                  <c:v>Salaries &amp; Benefits</c:v>
                </c:pt>
                <c:pt idx="1">
                  <c:v>Charter School Pass-Through</c:v>
                </c:pt>
                <c:pt idx="2">
                  <c:v>All Other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432012054</c:v>
                </c:pt>
                <c:pt idx="1">
                  <c:v>139677001</c:v>
                </c:pt>
                <c:pt idx="2">
                  <c:v>120957472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2013-2014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Salaries &amp; Benefits</c:v>
                </c:pt>
                <c:pt idx="1">
                  <c:v>Charter School Pass-Through</c:v>
                </c:pt>
                <c:pt idx="2">
                  <c:v>All Other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0.62371214921286955</c:v>
                </c:pt>
                <c:pt idx="1">
                  <c:v>0.20165697156523821</c:v>
                </c:pt>
                <c:pt idx="2">
                  <c:v>0.17463087922189208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*2014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540.4</c:v>
                </c:pt>
                <c:pt idx="1">
                  <c:v>530.29999999999995</c:v>
                </c:pt>
                <c:pt idx="2">
                  <c:v>514.79999999999995</c:v>
                </c:pt>
                <c:pt idx="3">
                  <c:v>552.90000000000009</c:v>
                </c:pt>
              </c:numCache>
            </c:numRef>
          </c:val>
        </c:ser>
        <c:dLbls/>
        <c:shape val="box"/>
        <c:axId val="107082496"/>
        <c:axId val="107084032"/>
        <c:axId val="0"/>
      </c:bar3DChart>
      <c:catAx>
        <c:axId val="107082496"/>
        <c:scaling>
          <c:orientation val="minMax"/>
        </c:scaling>
        <c:axPos val="b"/>
        <c:numFmt formatCode="General" sourceLinked="1"/>
        <c:tickLblPos val="nextTo"/>
        <c:crossAx val="107084032"/>
        <c:crosses val="autoZero"/>
        <c:auto val="1"/>
        <c:lblAlgn val="ctr"/>
        <c:lblOffset val="100"/>
      </c:catAx>
      <c:valAx>
        <c:axId val="107084032"/>
        <c:scaling>
          <c:orientation val="minMax"/>
        </c:scaling>
        <c:axPos val="l"/>
        <c:majorGridlines/>
        <c:numFmt formatCode="#,##0.0" sourceLinked="0"/>
        <c:tickLblPos val="nextTo"/>
        <c:crossAx val="1070824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0.60071</cdr:x>
      <cdr:y>0.13264</cdr:y>
    </cdr:from>
    <cdr:to>
      <cdr:x>0.86952</cdr:x>
      <cdr:y>0.36597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8575" y="606425"/>
          <a:ext cx="2286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0.59175</cdr:x>
      <cdr:y>0.14931</cdr:y>
    </cdr:from>
    <cdr:to>
      <cdr:x>0.96808</cdr:x>
      <cdr:y>0.39931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32383" y="682645"/>
          <a:ext cx="3200392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0.69927</cdr:x>
      <cdr:y>0.41597</cdr:y>
    </cdr:from>
    <cdr:to>
      <cdr:x>0.95016</cdr:x>
      <cdr:y>0.64931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6775" y="1901825"/>
          <a:ext cx="2133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0.40358</cdr:x>
      <cdr:y>0.14931</cdr:y>
    </cdr:from>
    <cdr:to>
      <cdr:x>0.52007</cdr:x>
      <cdr:y>0.26597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2175" y="682625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0.21053</cdr:x>
      <cdr:y>0.47692</cdr:y>
    </cdr:from>
    <cdr:to>
      <cdr:x>0.2193</cdr:x>
      <cdr:y>0.8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1828800" y="2362200"/>
          <a:ext cx="76200" cy="16002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0.21053</cdr:x>
      <cdr:y>0.09231</cdr:y>
    </cdr:from>
    <cdr:to>
      <cdr:x>0.21579</cdr:x>
      <cdr:y>0.29231</cdr:y>
    </cdr:to>
    <cdr:sp macro="" textlink="">
      <cdr:nvSpPr>
        <cdr:cNvPr id="4" name="Left Brace 3"/>
        <cdr:cNvSpPr/>
      </cdr:nvSpPr>
      <cdr:spPr>
        <a:xfrm xmlns:a="http://schemas.openxmlformats.org/drawingml/2006/main">
          <a:off x="1828800" y="457200"/>
          <a:ext cx="45719" cy="9906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0.11404</cdr:x>
      <cdr:y>0.10769</cdr:y>
    </cdr:from>
    <cdr:to>
      <cdr:x>0.20175</cdr:x>
      <cdr:y>0.27692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90600" y="533400"/>
          <a:ext cx="762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0.10526</cdr:x>
      <cdr:y>0.53846</cdr:y>
    </cdr:from>
    <cdr:to>
      <cdr:x>0.21053</cdr:x>
      <cdr:y>0.75385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14400" y="2667000"/>
          <a:ext cx="9144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0.11404</cdr:x>
      <cdr:y>0.10769</cdr:y>
    </cdr:from>
    <cdr:to>
      <cdr:x>0.2193</cdr:x>
      <cdr:y>0.29231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90600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0.09649</cdr:x>
      <cdr:y>0.15385</cdr:y>
    </cdr:from>
    <cdr:to>
      <cdr:x>0.2193</cdr:x>
      <cdr:y>0.33846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38200" y="762000"/>
          <a:ext cx="1066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$51.4 </a:t>
          </a:r>
        </a:p>
        <a:p xmlns:a="http://schemas.openxmlformats.org/drawingml/2006/main">
          <a:r>
            <a:rPr lang="en-US" sz="1800" dirty="0" smtClean="0"/>
            <a:t>million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0.10526</cdr:x>
      <cdr:y>0.55385</cdr:y>
    </cdr:from>
    <cdr:to>
      <cdr:x>0.22807</cdr:x>
      <cdr:y>0.72308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400" y="2743200"/>
          <a:ext cx="1066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$82.8 million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0.88596</cdr:x>
      <cdr:y>0.29231</cdr:y>
    </cdr:from>
    <cdr:to>
      <cdr:x>1</cdr:x>
      <cdr:y>0.46154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6200" y="1447800"/>
          <a:ext cx="990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3169922" cy="480060"/>
          </a:xfrm>
          <a:prstGeom prst="rect">
            <a:avLst/>
          </a:prstGeom>
        </p:spPr>
        <p:txBody>
          <a:bodyPr vert="horz" lIns="94290" tIns="47147" rIns="94290" bIns="471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8" y="7"/>
            <a:ext cx="3169922" cy="480060"/>
          </a:xfrm>
          <a:prstGeom prst="rect">
            <a:avLst/>
          </a:prstGeom>
        </p:spPr>
        <p:txBody>
          <a:bodyPr vert="horz" lIns="94290" tIns="47147" rIns="94290" bIns="47147" rtlCol="0"/>
          <a:lstStyle>
            <a:lvl1pPr algn="r">
              <a:defRPr sz="1100"/>
            </a:lvl1pPr>
          </a:lstStyle>
          <a:p>
            <a:fld id="{37056895-52A9-4E8A-A886-1C05A771CB7B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7550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0" tIns="47147" rIns="94290" bIns="47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80"/>
            <a:ext cx="5852160" cy="4320540"/>
          </a:xfrm>
          <a:prstGeom prst="rect">
            <a:avLst/>
          </a:prstGeom>
        </p:spPr>
        <p:txBody>
          <a:bodyPr vert="horz" lIns="94290" tIns="47147" rIns="94290" bIns="471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9119481"/>
            <a:ext cx="3169922" cy="480060"/>
          </a:xfrm>
          <a:prstGeom prst="rect">
            <a:avLst/>
          </a:prstGeom>
        </p:spPr>
        <p:txBody>
          <a:bodyPr vert="horz" lIns="94290" tIns="47147" rIns="94290" bIns="471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8" y="9119481"/>
            <a:ext cx="3169922" cy="480060"/>
          </a:xfrm>
          <a:prstGeom prst="rect">
            <a:avLst/>
          </a:prstGeom>
        </p:spPr>
        <p:txBody>
          <a:bodyPr vert="horz" lIns="94290" tIns="47147" rIns="94290" bIns="47147" rtlCol="0" anchor="b"/>
          <a:lstStyle>
            <a:lvl1pPr algn="r">
              <a:defRPr sz="1100"/>
            </a:lvl1pPr>
          </a:lstStyle>
          <a:p>
            <a:fld id="{2045463E-1921-41AF-8218-32AFF09DD8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92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026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district will receive new collection rate from Cuyahoga County in November/December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500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make up almost 64.4% of total revenue.</a:t>
            </a:r>
          </a:p>
          <a:p>
            <a:pPr defTabSz="946737"/>
            <a:r>
              <a:rPr lang="en-US" dirty="0" smtClean="0"/>
              <a:t>Future estimates </a:t>
            </a:r>
            <a:r>
              <a:rPr lang="en-US" baseline="0" dirty="0" smtClean="0"/>
              <a:t>are based on the governors proposal. $9.0 million less for transportation.</a:t>
            </a:r>
            <a:endParaRPr lang="en-US" dirty="0" smtClean="0"/>
          </a:p>
          <a:p>
            <a:pPr defTabSz="946737"/>
            <a:r>
              <a:rPr lang="en-US" dirty="0" err="1" smtClean="0"/>
              <a:t>Approx</a:t>
            </a:r>
            <a:r>
              <a:rPr lang="en-US" dirty="0" smtClean="0"/>
              <a:t> $35 million comes from lottery profits.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62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</a:t>
            </a:r>
            <a:r>
              <a:rPr lang="en-US" baseline="0" dirty="0" smtClean="0"/>
              <a:t> looks at State Aid less the Charter School Tuition.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98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K-12 ADM for FY10 through FY13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694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26">
              <a:defRPr/>
            </a:pPr>
            <a:r>
              <a:rPr lang="en-US" dirty="0" smtClean="0"/>
              <a:t>$80.6 million loss in revenue from FY11 to FY13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92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270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Salaries</a:t>
            </a:r>
            <a:r>
              <a:rPr lang="en-US" baseline="0" dirty="0" smtClean="0"/>
              <a:t> and Benefits make up the largest piece of the Budget.  They account for 62.3% of the budget with the Charter School Pass-through.  If you back out the Charter school pass through, salaries and benefits make up over 78.1% of the budget.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Budget assumes $7,335 per student for charter schools pass-through in FY14 which is 4.2% increases over FY 13, which represents an increase to $139.7 million in FY 14 from $127.1 million in FY 13.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Budget assumes a total of 2,773 classroom teachers, of which 2,522 are budgeted within the general fund.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Healthcare rates are forecasted to increase to 7.3% in FY 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Budget assumes all union agreements as currently defined.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Budget assumes $3.2 textbook budget.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next slide we will talk more about the expenditures.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48452"/>
            <a:r>
              <a:rPr lang="en-US" baseline="0" dirty="0" smtClean="0"/>
              <a:t>During FY 13, the District’s actual expenditures without the charter school pass-through were $514.8 million.</a:t>
            </a:r>
          </a:p>
          <a:p>
            <a:endParaRPr lang="en-US" dirty="0" smtClean="0"/>
          </a:p>
          <a:p>
            <a:r>
              <a:rPr lang="en-US" dirty="0" smtClean="0"/>
              <a:t>The total FY 14 General</a:t>
            </a:r>
            <a:r>
              <a:rPr lang="en-US" baseline="0" dirty="0" smtClean="0"/>
              <a:t> Fund budget without the $139.7 charter school pass-through is $552.9 million which is $38.1 million than the FY 13 actual expenditures of $514.8 million.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primary reason for the increase is due to an increase in staffing.  Staffing increased by 392 employees or 8.4% within in the General Fund from October 2012 (FY 13 beginning) to October 2013 (FY 14 beginning).  As a result of the passage of the November levy we were able to add more educators to our schools.</a:t>
            </a:r>
          </a:p>
          <a:p>
            <a:r>
              <a:rPr lang="en-US" baseline="0" dirty="0" smtClean="0"/>
              <a:t>  These increase include: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During FY13 193 teachers were added for the 50 minute restoration ($16.7M)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Increased allocation of 12 Nurses. ($.8M)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Increased allocation of 13 positions to support English Second Language Program ($1M)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Increased allocation of 4 full time security officers and 14 part-time security officers ($.3M)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Shifted 76 positions from grant funds to the general fund due to federal sequestration (34 teaching positions and 42 paraprofessionals). ($3.4M)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Shifted 36 teaching positions and 3 support position from grant funds to the general fund due to less funding. ($3.7M) (27 </a:t>
            </a:r>
            <a:r>
              <a:rPr lang="en-US" baseline="0" dirty="0" err="1" smtClean="0"/>
              <a:t>prek</a:t>
            </a:r>
            <a:r>
              <a:rPr lang="en-US" baseline="0" dirty="0" smtClean="0"/>
              <a:t> teachers off title carry over, 9 teachers &amp; 3 </a:t>
            </a:r>
            <a:r>
              <a:rPr lang="en-US" baseline="0" dirty="0" err="1" smtClean="0"/>
              <a:t>para’s</a:t>
            </a:r>
            <a:r>
              <a:rPr lang="en-US" baseline="0" dirty="0" smtClean="0"/>
              <a:t> off title due to 4% increase in salaries.)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Created 4 positions for Student and Family Recruiter ($.2 M)</a:t>
            </a:r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Other increases include the $3.5 million for the 13 investment schools and $6 million for the Straight “A” fund.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102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38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660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Summary,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District ended FY 13 with a cash balance of $68.1 million and unencumbered fund balance of $55.1 million.  </a:t>
            </a:r>
          </a:p>
          <a:p>
            <a:r>
              <a:rPr lang="en-US" baseline="0" dirty="0" smtClean="0"/>
              <a:t>During FY 14, the District is estimating revenues to be $692.6 and appropriations to be $692.6 for a  $0 net change in cash, ending FY14 with a cash balance of $68.1 and an encumbered balance of $56.1.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the October 8</a:t>
            </a:r>
            <a:r>
              <a:rPr lang="en-US" baseline="30000" dirty="0" smtClean="0"/>
              <a:t>th</a:t>
            </a:r>
            <a:r>
              <a:rPr lang="en-US" baseline="0" dirty="0" smtClean="0"/>
              <a:t> work session, we will be presenting the board with the 5 year forecast which will show our projection for the out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571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22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2753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0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2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68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37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</a:t>
            </a:r>
            <a:r>
              <a:rPr lang="en-US" baseline="0" dirty="0" smtClean="0"/>
              <a:t> to the passage of the November levy, in January the District restored 50 minutes to the classroom.  193 teachers for an annual cost of $16.7 million.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$3.5 million for 13 Investment Schools.  Turning around CMSD’s lowest performing schools is one of the primary goals of the Cleveland Plan.  The 13 investment schools are: Jamison, Munoz-Marin, Mound, Kenneth Clement, Case, RG Jones, Walton, FDR, Anton </a:t>
            </a:r>
            <a:r>
              <a:rPr lang="en-US" baseline="0" dirty="0" err="1" smtClean="0"/>
              <a:t>Grdina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Benesch</a:t>
            </a:r>
            <a:r>
              <a:rPr lang="en-US" baseline="0" dirty="0" smtClean="0"/>
              <a:t>, John Adams, Collinwood, Lincoln-West.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Each School received funds in the range of $68,000 to $125,000.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Chief School Support Officer-Academics received an additional $1,124,500 to be used for the 13 schools.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Funded 5 Dean of Culture positions.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Partnership with Cambium - $1.1 million</a:t>
            </a:r>
          </a:p>
          <a:p>
            <a:pPr lvl="0">
              <a:buFont typeface="Arial" pitchFamily="34" charset="0"/>
              <a:buChar char="•"/>
            </a:pPr>
            <a:endParaRPr lang="en-US" baseline="0" dirty="0" smtClean="0"/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Budget includes 3.6 million for strategic investments.  Strategic investments commitments to date include: CSU Cole Center lease for Campus International ($105k), Improve District IT infrastructure ($750k), Community Wrap (500k) and Increase in IT support (1.6M)</a:t>
            </a:r>
          </a:p>
          <a:p>
            <a:pPr lvl="0">
              <a:buFont typeface="Arial" pitchFamily="34" charset="0"/>
              <a:buNone/>
            </a:pPr>
            <a:endParaRPr lang="en-US" baseline="0" dirty="0" smtClean="0"/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The $6M straight “A” Funds are to be used to shape the workforce.</a:t>
            </a:r>
          </a:p>
          <a:p>
            <a:pPr lvl="0">
              <a:buFont typeface="Arial" pitchFamily="34" charset="0"/>
              <a:buNone/>
            </a:pPr>
            <a:endParaRPr lang="en-US" baseline="0" dirty="0" smtClean="0"/>
          </a:p>
          <a:p>
            <a:pPr lvl="0" algn="l">
              <a:buFont typeface="Arial" pitchFamily="34" charset="0"/>
              <a:buNone/>
            </a:pPr>
            <a:r>
              <a:rPr lang="en-US" baseline="0" dirty="0" smtClean="0"/>
              <a:t>9 transformation schools were piloted for autonomy. Principals received their total allocation of resources and had the full autonomy on how to distribute their resources.  Theses 9 schools are: Early College, John Hay Architecture and Design, New Tech West, Whitney Young, Tremont Montessori, Cleveland School of the Arts upper campus, Garfield, MC2STEM, Campus International.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24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02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37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FA6-AB89-4BCB-BCE1-DE23789CD8E0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7A98-BCCD-40D0-B57D-8B7E0F988942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32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77-5520-4872-B88B-DC0F64FA6604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8264-F927-4059-87A7-B377E27325D4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8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CACC-8A7B-4519-B700-13460AB20DC9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DF92-6146-403C-8A78-AE9A11B150B3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74A4-B6AF-41E4-BD16-D8F87CCDA316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7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EBD8-ED96-4D70-9AFD-C58B3A3DC799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301D-C339-430A-820C-F7BCBFA97E6C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4E62-0758-40CD-ABC8-A4AFA4629D3C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FFAE-0684-4D79-A895-DA656CCC8F9F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8491-C033-411C-B5E7-BEB2A7B55201}" type="datetime1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FC88-5924-455D-A0C0-85AB3C00A5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0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Pos="45500" dir="5400000" sy="-100000" algn="bl" rotWithShape="0"/>
                </a:effectLst>
              </a:rPr>
              <a:t>Cleveland</a:t>
            </a:r>
            <a:r>
              <a:rPr lang="en-US" dirty="0" smtClean="0"/>
              <a:t> Municipal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Community Meeting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ANNUAL BUDGET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Fiscal YEAR 2014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b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2000" dirty="0" smtClean="0">
                <a:effectLst>
                  <a:reflection blurRad="6350" endPos="0" dir="5400000" sy="-100000" algn="bl" rotWithShape="0"/>
                </a:effectLst>
              </a:rPr>
              <a:t>FY 2013-2014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5849678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7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r>
              <a:rPr lang="en-US" sz="2400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n-US" sz="24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2000" dirty="0" smtClean="0">
                <a:effectLst>
                  <a:reflection blurRad="6350" endPos="0" dir="5400000" sy="-100000" algn="bl" rotWithShape="0"/>
                </a:effectLst>
              </a:rPr>
              <a:t>Property Taxes – Current Collection Rate</a:t>
            </a:r>
            <a:endParaRPr lang="en-US" sz="2000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0253764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-5400000">
            <a:off x="-775900" y="33667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Current Collection Rate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4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State Foundation Revenue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8952322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89111" y="335131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Fiscal Year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5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State Foundation Revenue – Excluding Charter School Portion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1397544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89111" y="335131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Fiscal Year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7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1800" dirty="0" smtClean="0">
                <a:effectLst>
                  <a:reflection blurRad="6350" endPos="0" dir="5400000" sy="-100000" algn="bl" rotWithShape="0"/>
                </a:effectLst>
              </a:rPr>
              <a:t>K-12 ADM Summary-CMSD - Charter</a:t>
            </a:r>
            <a:endParaRPr lang="en-US" sz="1800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3532556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</a:t>
            </a:r>
          </a:p>
        </p:txBody>
      </p:sp>
    </p:spTree>
    <p:extLst>
      <p:ext uri="{BB962C8B-B14F-4D97-AF65-F5344CB8AC3E}">
        <p14:creationId xmlns:p14="http://schemas.microsoft.com/office/powerpoint/2010/main" xmlns="" val="27021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CMSD General Fund Revenue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946783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</a:t>
            </a:r>
          </a:p>
        </p:txBody>
      </p:sp>
    </p:spTree>
    <p:extLst>
      <p:ext uri="{BB962C8B-B14F-4D97-AF65-F5344CB8AC3E}">
        <p14:creationId xmlns:p14="http://schemas.microsoft.com/office/powerpoint/2010/main" xmlns="" val="4007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Expenditures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4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r>
              <a:rPr lang="en-US" sz="2400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n-US" sz="24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1800" dirty="0" smtClean="0">
                <a:effectLst>
                  <a:reflection blurRad="6350" endPos="0" dir="5400000" sy="-100000" algn="bl" rotWithShape="0"/>
                </a:effectLst>
              </a:rPr>
              <a:t>Where the Money Goes</a:t>
            </a:r>
            <a:endParaRPr lang="en-US" sz="1800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903381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9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br>
              <a:rPr lang="en-US" sz="30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1600" dirty="0" smtClean="0">
                <a:effectLst>
                  <a:reflection blurRad="6350" endPos="0" dir="5400000" sy="-100000" algn="bl" rotWithShape="0"/>
                </a:effectLst>
              </a:rPr>
              <a:t>Total General Fund Expenditures without Charter School Tuition</a:t>
            </a:r>
            <a:br>
              <a:rPr lang="en-US" sz="16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1600" dirty="0" smtClean="0">
                <a:effectLst>
                  <a:reflection blurRad="6350" endPos="0" dir="5400000" sy="-100000" algn="bl" rotWithShape="0"/>
                </a:effectLst>
              </a:rPr>
              <a:t>(in millions)</a:t>
            </a:r>
            <a:endParaRPr lang="en-US" sz="3000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0399871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</a:t>
            </a:r>
          </a:p>
        </p:txBody>
      </p:sp>
    </p:spTree>
    <p:extLst>
      <p:ext uri="{BB962C8B-B14F-4D97-AF65-F5344CB8AC3E}">
        <p14:creationId xmlns:p14="http://schemas.microsoft.com/office/powerpoint/2010/main" xmlns="" val="3332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Budget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8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Agenda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Fast Facts</a:t>
            </a:r>
          </a:p>
          <a:p>
            <a:r>
              <a:rPr lang="en-US" sz="2800" dirty="0" smtClean="0"/>
              <a:t>General Fund Highlights</a:t>
            </a:r>
          </a:p>
          <a:p>
            <a:r>
              <a:rPr lang="en-US" sz="2800" dirty="0" smtClean="0"/>
              <a:t>Annual Budget</a:t>
            </a:r>
          </a:p>
          <a:p>
            <a:r>
              <a:rPr lang="en-US" sz="2800" dirty="0" smtClean="0"/>
              <a:t>General Fund Revenues</a:t>
            </a:r>
          </a:p>
          <a:p>
            <a:r>
              <a:rPr lang="en-US" sz="2800" dirty="0"/>
              <a:t>General Fund </a:t>
            </a:r>
            <a:r>
              <a:rPr lang="en-US" sz="2800" dirty="0" smtClean="0"/>
              <a:t>Expenditures</a:t>
            </a:r>
            <a:endParaRPr lang="en-US" sz="2800" dirty="0"/>
          </a:p>
          <a:p>
            <a:r>
              <a:rPr lang="en-US" sz="2800" dirty="0" smtClean="0"/>
              <a:t>General Fund Budget Summary</a:t>
            </a:r>
          </a:p>
          <a:p>
            <a:r>
              <a:rPr lang="en-US" sz="2800" dirty="0" smtClean="0"/>
              <a:t>Path Ahead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n-US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2000" dirty="0" smtClean="0">
                <a:effectLst>
                  <a:reflection blurRad="6350" endPos="0" dir="5400000" sy="-100000" algn="bl" rotWithShape="0"/>
                </a:effectLst>
              </a:rPr>
              <a:t>FY2014 Budget</a:t>
            </a:r>
            <a:r>
              <a:rPr lang="en-US" sz="2200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n-US" sz="22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1200" dirty="0" smtClean="0">
                <a:effectLst>
                  <a:reflection blurRad="6350" endPos="0" dir="5400000" sy="-100000" algn="bl" rotWithShape="0"/>
                </a:effectLst>
              </a:rPr>
              <a:t>(in millions of dollars)</a:t>
            </a:r>
            <a:endParaRPr lang="en-US" sz="2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3944901"/>
              </p:ext>
            </p:extLst>
          </p:nvPr>
        </p:nvGraphicFramePr>
        <p:xfrm>
          <a:off x="2286000" y="1828800"/>
          <a:ext cx="4773612" cy="4173538"/>
        </p:xfrm>
        <a:graphic>
          <a:graphicData uri="http://schemas.openxmlformats.org/presentationml/2006/ole">
            <p:oleObj spid="_x0000_s129224" name="Worksheet" r:id="rId4" imgW="4819759" imgH="422917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12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 Ahead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2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 – Path Ahead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2800" dirty="0" smtClean="0"/>
              <a:t>Portfolio Strategy</a:t>
            </a:r>
          </a:p>
          <a:p>
            <a:r>
              <a:rPr lang="en-US" sz="2800" dirty="0" smtClean="0"/>
              <a:t>Equity</a:t>
            </a:r>
          </a:p>
          <a:p>
            <a:r>
              <a:rPr lang="en-US" sz="2800" dirty="0" smtClean="0"/>
              <a:t>School Autonomy and Flexibility</a:t>
            </a:r>
          </a:p>
          <a:p>
            <a:r>
              <a:rPr lang="en-US" sz="2800" dirty="0" smtClean="0"/>
              <a:t>Pupil Based Funding</a:t>
            </a:r>
          </a:p>
          <a:p>
            <a:r>
              <a:rPr lang="en-US" sz="2800" dirty="0" smtClean="0"/>
              <a:t>Data System tied to Student Achievement</a:t>
            </a:r>
          </a:p>
          <a:p>
            <a:r>
              <a:rPr lang="en-US" sz="2800" dirty="0" smtClean="0"/>
              <a:t>Accountability Systems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2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Fiscal Year 2014 Annual Budget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Questions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Fast Facts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8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 –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3300" b="1" dirty="0" smtClean="0"/>
              <a:t>Our Students</a:t>
            </a:r>
          </a:p>
          <a:p>
            <a:pPr marL="0" indent="0">
              <a:buNone/>
            </a:pPr>
            <a:r>
              <a:rPr lang="en-US" dirty="0" smtClean="0"/>
              <a:t>Students served: 40,251 Pre K-12</a:t>
            </a:r>
          </a:p>
          <a:p>
            <a:pPr marL="0" indent="0">
              <a:buNone/>
            </a:pPr>
            <a:r>
              <a:rPr lang="en-US" dirty="0"/>
              <a:t>Student Ethnicity</a:t>
            </a:r>
          </a:p>
          <a:p>
            <a:r>
              <a:rPr lang="en-US" dirty="0"/>
              <a:t>Asian or Pacific Islander: 0.8%</a:t>
            </a:r>
          </a:p>
          <a:p>
            <a:r>
              <a:rPr lang="en-US" dirty="0"/>
              <a:t>Black, Non-Hispanic: 67.6%</a:t>
            </a:r>
          </a:p>
          <a:p>
            <a:r>
              <a:rPr lang="en-US" dirty="0"/>
              <a:t>Hispanic: 13.8%</a:t>
            </a:r>
          </a:p>
          <a:p>
            <a:r>
              <a:rPr lang="en-US" dirty="0"/>
              <a:t>American Indian or Alaskan</a:t>
            </a:r>
          </a:p>
          <a:p>
            <a:r>
              <a:rPr lang="en-US" dirty="0"/>
              <a:t>Native: 0.2%</a:t>
            </a:r>
          </a:p>
          <a:p>
            <a:r>
              <a:rPr lang="en-US" dirty="0"/>
              <a:t>Multiracial: 2.9%</a:t>
            </a:r>
          </a:p>
          <a:p>
            <a:r>
              <a:rPr lang="en-US" dirty="0"/>
              <a:t>White, Non-Hispanic: 14.6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endParaRPr lang="en-US" sz="3300" b="1" dirty="0" smtClean="0"/>
          </a:p>
          <a:p>
            <a:pPr marL="0" indent="0" algn="ctr">
              <a:buNone/>
            </a:pPr>
            <a:r>
              <a:rPr lang="en-US" sz="3300" b="1" dirty="0" smtClean="0"/>
              <a:t>Transportation</a:t>
            </a:r>
            <a:endParaRPr lang="en-US" dirty="0" smtClean="0"/>
          </a:p>
          <a:p>
            <a:r>
              <a:rPr lang="en-US" dirty="0" smtClean="0"/>
              <a:t>Transport 8,449 students on yellow buses daily.</a:t>
            </a:r>
          </a:p>
          <a:p>
            <a:r>
              <a:rPr lang="en-US" dirty="0" smtClean="0"/>
              <a:t>Transport 6,368 students on RTA daily.</a:t>
            </a:r>
          </a:p>
          <a:p>
            <a:r>
              <a:rPr lang="en-US" dirty="0" smtClean="0"/>
              <a:t>Transport 488 students on cabs/vans daily(special needs to mainly alternative schools, ie, PEP schools)</a:t>
            </a:r>
          </a:p>
          <a:p>
            <a:r>
              <a:rPr lang="en-US" dirty="0" smtClean="0"/>
              <a:t>The average mileage per day for fleet is 17,000.</a:t>
            </a:r>
          </a:p>
          <a:p>
            <a:r>
              <a:rPr lang="en-US" dirty="0" smtClean="0"/>
              <a:t>The estimated mileage per year for fleet is 3,060,000.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300" b="1" dirty="0" smtClean="0"/>
              <a:t>Food Service</a:t>
            </a:r>
          </a:p>
          <a:p>
            <a:r>
              <a:rPr lang="en-US" dirty="0" smtClean="0"/>
              <a:t>Number of meals served per day – 45,900</a:t>
            </a:r>
          </a:p>
          <a:p>
            <a:pPr lvl="1"/>
            <a:r>
              <a:rPr lang="en-US" dirty="0" smtClean="0"/>
              <a:t>Breakfast – 16,900</a:t>
            </a:r>
          </a:p>
          <a:p>
            <a:pPr lvl="1"/>
            <a:r>
              <a:rPr lang="en-US" dirty="0" smtClean="0"/>
              <a:t>Lunch – 29,000</a:t>
            </a:r>
          </a:p>
          <a:p>
            <a:r>
              <a:rPr lang="en-US" dirty="0" smtClean="0"/>
              <a:t>Number of meals served per year – 7.9 million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3300" b="1" dirty="0" smtClean="0"/>
              <a:t>Our Staffing</a:t>
            </a:r>
          </a:p>
          <a:p>
            <a:pPr marL="0" indent="0">
              <a:buNone/>
            </a:pPr>
            <a:r>
              <a:rPr lang="en-US" dirty="0"/>
              <a:t>Our Staffing - FY </a:t>
            </a:r>
            <a:r>
              <a:rPr lang="en-US" dirty="0" smtClean="0"/>
              <a:t>2014 All </a:t>
            </a:r>
            <a:r>
              <a:rPr lang="en-US" dirty="0"/>
              <a:t>Funds</a:t>
            </a:r>
          </a:p>
          <a:p>
            <a:pPr marL="0" indent="0">
              <a:buNone/>
            </a:pPr>
            <a:r>
              <a:rPr lang="en-US" dirty="0"/>
              <a:t>Teachers (classroom</a:t>
            </a:r>
            <a:r>
              <a:rPr lang="en-US" dirty="0" smtClean="0"/>
              <a:t>)………………………………………………………………. 	2,774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Teachers </a:t>
            </a:r>
            <a:r>
              <a:rPr lang="en-US" i="1" dirty="0"/>
              <a:t>(non-classroom) (e.g. Guidance Counselors) </a:t>
            </a:r>
            <a:r>
              <a:rPr lang="en-US" i="1" dirty="0" smtClean="0"/>
              <a:t>................	</a:t>
            </a:r>
            <a:r>
              <a:rPr lang="en-US" dirty="0" smtClean="0"/>
              <a:t>457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Principals and Assistant Principals </a:t>
            </a:r>
            <a:r>
              <a:rPr lang="en-US" dirty="0" smtClean="0"/>
              <a:t>.................................…………….	173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Clerical/Support </a:t>
            </a:r>
            <a:r>
              <a:rPr lang="en-US" dirty="0" smtClean="0"/>
              <a:t>........................................................................... 	182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Custodial </a:t>
            </a:r>
            <a:r>
              <a:rPr lang="en-US" dirty="0" smtClean="0"/>
              <a:t>.............................................................................……….	375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District administrators </a:t>
            </a:r>
            <a:r>
              <a:rPr lang="en-US" dirty="0" smtClean="0"/>
              <a:t>.................................................................. 	36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Food Service </a:t>
            </a:r>
            <a:r>
              <a:rPr lang="en-US" dirty="0" smtClean="0"/>
              <a:t>................................................................................. 	461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Paraprofessionals </a:t>
            </a:r>
            <a:r>
              <a:rPr lang="en-US" dirty="0" smtClean="0"/>
              <a:t>......................................................................... 	667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Security </a:t>
            </a:r>
            <a:r>
              <a:rPr lang="en-US" dirty="0" smtClean="0"/>
              <a:t>.........................................................................................	271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Technical/Professional </a:t>
            </a:r>
            <a:r>
              <a:rPr lang="en-US" dirty="0" smtClean="0"/>
              <a:t>................................................................. 	332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Trades </a:t>
            </a:r>
            <a:r>
              <a:rPr lang="en-US" dirty="0" smtClean="0"/>
              <a:t>...........................................................................................	38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Transportation </a:t>
            </a:r>
            <a:r>
              <a:rPr lang="en-US" dirty="0" smtClean="0"/>
              <a:t>.............................................................................. 	311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Truck Drivers ................................................................................. 	10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Total </a:t>
            </a:r>
            <a:r>
              <a:rPr lang="en-US" dirty="0"/>
              <a:t>Permanent Positions </a:t>
            </a:r>
            <a:r>
              <a:rPr lang="en-US" dirty="0" smtClean="0"/>
              <a:t>........................................................... .	6,087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300" b="1" dirty="0" smtClean="0"/>
              <a:t>Our Schools</a:t>
            </a:r>
          </a:p>
          <a:p>
            <a:pPr marL="0" indent="0">
              <a:buNone/>
            </a:pPr>
            <a:r>
              <a:rPr lang="en-US" dirty="0" smtClean="0"/>
              <a:t>Number of Schools: 96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K-5: 3</a:t>
            </a:r>
          </a:p>
          <a:p>
            <a:r>
              <a:rPr lang="en-US" dirty="0" smtClean="0"/>
              <a:t>6-12 1</a:t>
            </a:r>
            <a:endParaRPr lang="en-US" dirty="0"/>
          </a:p>
          <a:p>
            <a:r>
              <a:rPr lang="en-US" dirty="0" smtClean="0"/>
              <a:t>8-12 1</a:t>
            </a:r>
          </a:p>
          <a:p>
            <a:r>
              <a:rPr lang="en-US" dirty="0" smtClean="0"/>
              <a:t>K-12: 1</a:t>
            </a:r>
          </a:p>
          <a:p>
            <a:r>
              <a:rPr lang="en-US" dirty="0" smtClean="0"/>
              <a:t>2-12: 1</a:t>
            </a:r>
          </a:p>
          <a:p>
            <a:r>
              <a:rPr lang="en-US" dirty="0" smtClean="0"/>
              <a:t>PreK-8/K-8: 66</a:t>
            </a:r>
          </a:p>
          <a:p>
            <a:r>
              <a:rPr lang="en-US" dirty="0" smtClean="0"/>
              <a:t>High Schools: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Highlights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District restored 50 minutes to the classroom in January – $16.7 million in FY 14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Contract </a:t>
            </a:r>
            <a:r>
              <a:rPr lang="en-US" sz="2400" dirty="0"/>
              <a:t>created additional 200 minutes </a:t>
            </a:r>
            <a:r>
              <a:rPr lang="en-US" sz="2400" dirty="0" smtClean="0"/>
              <a:t>of academic </a:t>
            </a:r>
            <a:r>
              <a:rPr lang="en-US" sz="2400" dirty="0"/>
              <a:t>time per </a:t>
            </a:r>
            <a:r>
              <a:rPr lang="en-US" sz="2400" dirty="0" smtClean="0"/>
              <a:t>week.</a:t>
            </a:r>
          </a:p>
          <a:p>
            <a:r>
              <a:rPr lang="en-US" sz="2400" dirty="0" smtClean="0"/>
              <a:t>$3.5 million for 13 investment schools in FY 14.</a:t>
            </a:r>
          </a:p>
          <a:p>
            <a:r>
              <a:rPr lang="en-US" sz="2400" dirty="0" smtClean="0"/>
              <a:t>$3.6 million for strategic investments.</a:t>
            </a:r>
          </a:p>
          <a:p>
            <a:r>
              <a:rPr lang="en-US" sz="2400" dirty="0" smtClean="0"/>
              <a:t>$6.0 million for Straight “A” Fund.</a:t>
            </a:r>
          </a:p>
          <a:p>
            <a:r>
              <a:rPr lang="en-US" sz="2400" dirty="0" smtClean="0"/>
              <a:t>9 Transformation schools were piloted for autonomy.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3A9-036C-4CA2-B37E-7BF2D4C467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Annual Budget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br>
              <a:rPr lang="en-US" sz="3100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n-US" sz="2000" dirty="0" smtClean="0">
                <a:effectLst>
                  <a:reflection blurRad="6350" endPos="0" dir="5400000" sy="-100000" algn="bl" rotWithShape="0"/>
                </a:effectLst>
              </a:rPr>
              <a:t>FY 2013-2014 Budget - $1,160,886,326.66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6350390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reflection blurRad="6350" endPos="0" dir="5400000" sy="-100000" algn="bl" rotWithShape="0"/>
                </a:effectLst>
              </a:rPr>
              <a:t>Cleveland Municipal School District</a:t>
            </a:r>
            <a:endParaRPr lang="en-US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Revenues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1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loud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49068</TotalTime>
  <Words>1381</Words>
  <Application>Microsoft Office PowerPoint</Application>
  <PresentationFormat>On-screen Show (4:3)</PresentationFormat>
  <Paragraphs>250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clouds</vt:lpstr>
      <vt:lpstr>Worksheet</vt:lpstr>
      <vt:lpstr>Cleveland Municipal School District</vt:lpstr>
      <vt:lpstr>Agenda</vt:lpstr>
      <vt:lpstr>Cleveland Municipal School District</vt:lpstr>
      <vt:lpstr>Cleveland Municipal School District – Fast Facts</vt:lpstr>
      <vt:lpstr>Cleveland Municipal School District</vt:lpstr>
      <vt:lpstr>General Fund Highlights</vt:lpstr>
      <vt:lpstr>Cleveland Municipal School District</vt:lpstr>
      <vt:lpstr>Cleveland Municipal School District FY 2013-2014 Budget - $1,160,886,326.66</vt:lpstr>
      <vt:lpstr>Cleveland Municipal School District</vt:lpstr>
      <vt:lpstr>Cleveland Municipal School District FY 2013-2014</vt:lpstr>
      <vt:lpstr>Cleveland Municipal School District Property Taxes – Current Collection Rate</vt:lpstr>
      <vt:lpstr>Cleveland Municipal School District State Foundation Revenue</vt:lpstr>
      <vt:lpstr>Cleveland Municipal School District State Foundation Revenue – Excluding Charter School Portion</vt:lpstr>
      <vt:lpstr>Cleveland Municipal School District K-12 ADM Summary-CMSD - Charter</vt:lpstr>
      <vt:lpstr>CMSD General Fund Revenue</vt:lpstr>
      <vt:lpstr>Cleveland Municipal School District</vt:lpstr>
      <vt:lpstr>Cleveland Municipal School District Where the Money Goes</vt:lpstr>
      <vt:lpstr>Cleveland Municipal School District Total General Fund Expenditures without Charter School Tuition (in millions)</vt:lpstr>
      <vt:lpstr>Cleveland Municipal School District</vt:lpstr>
      <vt:lpstr>Cleveland Municipal School District FY2014 Budget (in millions of dollars)</vt:lpstr>
      <vt:lpstr>Cleveland Municipal School District</vt:lpstr>
      <vt:lpstr>Cleveland Municipal School District – Path Ahead</vt:lpstr>
      <vt:lpstr>Cleveland Municipal School District</vt:lpstr>
    </vt:vector>
  </TitlesOfParts>
  <Company>cmsd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Cleveland Municipal School District</dc:title>
  <dc:creator>bowemi02</dc:creator>
  <cp:lastModifiedBy>George K. Anagnostou</cp:lastModifiedBy>
  <cp:revision>845</cp:revision>
  <cp:lastPrinted>2013-09-13T19:53:56Z</cp:lastPrinted>
  <dcterms:created xsi:type="dcterms:W3CDTF">2011-05-17T13:12:43Z</dcterms:created>
  <dcterms:modified xsi:type="dcterms:W3CDTF">2013-09-19T13:07:41Z</dcterms:modified>
</cp:coreProperties>
</file>