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313" r:id="rId5"/>
    <p:sldId id="294" r:id="rId6"/>
    <p:sldId id="305" r:id="rId7"/>
    <p:sldId id="307" r:id="rId8"/>
    <p:sldId id="302" r:id="rId9"/>
    <p:sldId id="306" r:id="rId10"/>
    <p:sldId id="308" r:id="rId11"/>
    <p:sldId id="312" r:id="rId12"/>
    <p:sldId id="310" r:id="rId13"/>
    <p:sldId id="267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4"/>
    <p:restoredTop sz="94694"/>
  </p:normalViewPr>
  <p:slideViewPr>
    <p:cSldViewPr snapToGrid="0" snapToObjects="1" showGuides="1">
      <p:cViewPr varScale="1">
        <p:scale>
          <a:sx n="62" d="100"/>
          <a:sy n="62" d="100"/>
        </p:scale>
        <p:origin x="77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5A684-1C46-42A9-9F2E-B96C194E3054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C9F7D-09DB-49E5-A055-0F884D8EE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8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A35-7DDC-F646-90A9-DD41D1518BB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2CD-2AA8-FB43-99FB-78B3150CC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A35-7DDC-F646-90A9-DD41D1518BB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2CD-2AA8-FB43-99FB-78B3150CC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A35-7DDC-F646-90A9-DD41D1518BB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2CD-2AA8-FB43-99FB-78B3150CC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A35-7DDC-F646-90A9-DD41D1518BB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2CD-2AA8-FB43-99FB-78B3150CC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A35-7DDC-F646-90A9-DD41D1518BB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2CD-2AA8-FB43-99FB-78B3150CC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A35-7DDC-F646-90A9-DD41D1518BB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2CD-2AA8-FB43-99FB-78B3150CC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A35-7DDC-F646-90A9-DD41D1518BB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2CD-2AA8-FB43-99FB-78B3150CC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A35-7DDC-F646-90A9-DD41D1518BB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2CD-2AA8-FB43-99FB-78B3150CC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A35-7DDC-F646-90A9-DD41D1518BB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2CD-2AA8-FB43-99FB-78B3150CC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A35-7DDC-F646-90A9-DD41D1518BB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2CD-2AA8-FB43-99FB-78B3150CC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8A35-7DDC-F646-90A9-DD41D1518BB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92CD-2AA8-FB43-99FB-78B3150CCE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38A35-7DDC-F646-90A9-DD41D1518BB0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492CD-2AA8-FB43-99FB-78B3150CCE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forms.office.com/Pages/ResponsePage.aspx?id=5hclDfAM6ESigWCfRKquKX5x07xKBVFJvM9SQ6FowcNUQ1hRSVE4VVNOOUhDN1JVVzU2NDdYNTFWTC4u" TargetMode="External"/><Relationship Id="rId4" Type="http://schemas.openxmlformats.org/officeDocument/2006/relationships/hyperlink" Target="mailto:jmorris@sayyescleveland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er.wyland@clevelandmetroschols.or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princess.shepard@clevelandmetroschools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74B00D-A783-FFCE-3298-FB1F9F557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82393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tx2">
                    <a:lumMod val="75000"/>
                  </a:schemeClr>
                </a:solidFill>
              </a:rPr>
              <a:t>Orientation Video</a:t>
            </a:r>
            <a:br>
              <a:rPr lang="en-US" sz="5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100" b="1" i="1" dirty="0">
                <a:solidFill>
                  <a:schemeClr val="tx2">
                    <a:lumMod val="75000"/>
                  </a:schemeClr>
                </a:solidFill>
              </a:rPr>
              <a:t>23-24 school year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8D348-A660-EF60-9B85-197E647A9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509500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Welcome to the Remote K-8 School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216-838-7250</a:t>
            </a:r>
          </a:p>
          <a:p>
            <a:r>
              <a:rPr lang="en-US" sz="18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Our goal is to provide an equitable and individualized learning environment so that we can develop well-rounded, confident, and responsible students who strive to reach their full potential.   </a:t>
            </a:r>
          </a:p>
          <a:p>
            <a:endParaRPr lang="en-US" sz="1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1D28EDB6-6D20-861A-D5E1-672D73849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700" y="863028"/>
            <a:ext cx="2194278" cy="219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92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74B00D-A783-FFCE-3298-FB1F9F55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50" y="1198841"/>
            <a:ext cx="8229600" cy="1143000"/>
          </a:xfrm>
        </p:spPr>
        <p:txBody>
          <a:bodyPr>
            <a:noAutofit/>
          </a:bodyPr>
          <a:lstStyle/>
          <a:p>
            <a:endParaRPr lang="en-US" sz="2400" dirty="0">
              <a:ea typeface="+mj-lt"/>
              <a:cs typeface="+mj-lt"/>
            </a:endParaRPr>
          </a:p>
          <a:p>
            <a:endParaRPr lang="en-US" sz="2400" b="1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2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4D1F8F1-FEBB-BCBA-5034-AEB802158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80702" y="3672499"/>
            <a:ext cx="2286000" cy="1524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713D71-0C9E-53DB-082D-DBA6627F865D}"/>
              </a:ext>
            </a:extLst>
          </p:cNvPr>
          <p:cNvSpPr txBox="1"/>
          <p:nvPr/>
        </p:nvSpPr>
        <p:spPr>
          <a:xfrm>
            <a:off x="1108703" y="456512"/>
            <a:ext cx="685799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ea typeface="+mn-lt"/>
                <a:cs typeface="+mn-lt"/>
              </a:rPr>
              <a:t> </a:t>
            </a:r>
            <a:r>
              <a:rPr lang="en-US" sz="4000" dirty="0">
                <a:ea typeface="+mn-lt"/>
                <a:cs typeface="+mn-lt"/>
              </a:rPr>
              <a:t>Support Services</a:t>
            </a:r>
            <a:endParaRPr lang="en-US" sz="4000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1D6B52-4344-7EB8-3A17-CCE216B1858A}"/>
              </a:ext>
            </a:extLst>
          </p:cNvPr>
          <p:cNvSpPr txBox="1"/>
          <p:nvPr/>
        </p:nvSpPr>
        <p:spPr>
          <a:xfrm>
            <a:off x="404650" y="1438382"/>
            <a:ext cx="8266107" cy="63709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Myriad Pro Condensed"/>
                <a:cs typeface="Arial"/>
              </a:rPr>
              <a:t>A Say Yes Family Support Specialist is assigned to every CMSD school to connect students and families to free support services and resources in our community​</a:t>
            </a:r>
            <a:endParaRPr lang="en-US" sz="2400" dirty="0">
              <a:cs typeface="Calibri"/>
            </a:endParaRPr>
          </a:p>
          <a:p>
            <a:pPr lvl="1">
              <a:buChar char="•"/>
            </a:pPr>
            <a:r>
              <a:rPr lang="en-US" sz="2400" dirty="0">
                <a:latin typeface="Myriad Pro Condensed"/>
                <a:cs typeface="Arial"/>
              </a:rPr>
              <a:t>Mental and physical health services ​​</a:t>
            </a:r>
          </a:p>
          <a:p>
            <a:pPr lvl="1">
              <a:buChar char="•"/>
            </a:pPr>
            <a:r>
              <a:rPr lang="en-US" sz="2400" dirty="0">
                <a:latin typeface="Myriad Pro Condensed"/>
                <a:cs typeface="Arial"/>
              </a:rPr>
              <a:t>Free legal services​​</a:t>
            </a:r>
          </a:p>
          <a:p>
            <a:pPr lvl="1">
              <a:buChar char="•"/>
            </a:pPr>
            <a:r>
              <a:rPr lang="en-US" sz="2400" dirty="0">
                <a:latin typeface="Myriad Pro Condensed"/>
                <a:cs typeface="Arial"/>
              </a:rPr>
              <a:t>Afterschool programming ​</a:t>
            </a:r>
          </a:p>
          <a:p>
            <a:pPr lvl="1">
              <a:buChar char="•"/>
            </a:pPr>
            <a:endParaRPr lang="en-US" sz="2400" dirty="0">
              <a:latin typeface="Myriad Pro Condensed"/>
              <a:cs typeface="Arial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0" i="0" dirty="0">
                <a:solidFill>
                  <a:srgbClr val="201F1E"/>
                </a:solidFill>
                <a:effectLst/>
                <a:latin typeface="+mj-lt"/>
              </a:rPr>
              <a:t>John Morris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0" i="0" dirty="0">
                <a:solidFill>
                  <a:srgbClr val="201F1E"/>
                </a:solidFill>
                <a:effectLst/>
                <a:latin typeface="+mj-lt"/>
              </a:rPr>
              <a:t>Say Yes Cleveland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0" i="0" dirty="0">
                <a:solidFill>
                  <a:srgbClr val="201F1E"/>
                </a:solidFill>
                <a:effectLst/>
                <a:latin typeface="+mj-lt"/>
              </a:rPr>
              <a:t>CMSD Remote K-8 School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400" b="0" i="0" dirty="0">
                <a:solidFill>
                  <a:srgbClr val="201F1E"/>
                </a:solidFill>
                <a:effectLst/>
                <a:latin typeface="+mj-lt"/>
              </a:rPr>
              <a:t>216-894-9488</a:t>
            </a:r>
            <a:endParaRPr lang="en-US" sz="2400" dirty="0">
              <a:latin typeface="+mj-lt"/>
              <a:cs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400" dirty="0">
                <a:latin typeface="+mj-lt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jmorris@sayyescleveland.org</a:t>
            </a:r>
            <a:endParaRPr lang="en-US" sz="2400" dirty="0">
              <a:latin typeface="+mj-lt"/>
              <a:cs typeface="Calibri"/>
            </a:endParaRPr>
          </a:p>
          <a:p>
            <a:r>
              <a:rPr lang="en-US" sz="2400" dirty="0">
                <a:latin typeface="+mj-lt"/>
                <a:cs typeface="Calibri"/>
                <a:hlinkClick r:id="rId5"/>
              </a:rPr>
              <a:t>Family Support Request Form</a:t>
            </a:r>
            <a:endParaRPr lang="en-US" sz="2400" dirty="0">
              <a:latin typeface="+mj-lt"/>
              <a:cs typeface="Calibri"/>
            </a:endParaRPr>
          </a:p>
          <a:p>
            <a:pPr lvl="1">
              <a:buChar char="•"/>
            </a:pPr>
            <a:endParaRPr lang="en-US" sz="2400" dirty="0">
              <a:latin typeface="Myriad Pro Condensed"/>
              <a:cs typeface="Arial"/>
            </a:endParaRPr>
          </a:p>
          <a:p>
            <a:pPr lvl="1"/>
            <a:endParaRPr lang="en-US" sz="2400" dirty="0">
              <a:latin typeface="Myriad Pro Condensed"/>
              <a:cs typeface="Arial"/>
            </a:endParaRPr>
          </a:p>
          <a:p>
            <a:pPr lvl="1"/>
            <a:endParaRPr lang="en-US" sz="2400" dirty="0">
              <a:latin typeface="Myriad Pro Condensed"/>
              <a:cs typeface="Arial"/>
            </a:endParaRPr>
          </a:p>
          <a:p>
            <a:pPr lvl="1"/>
            <a:endParaRPr lang="en-US" sz="2400" dirty="0">
              <a:latin typeface="Myriad Pro Condensed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0679ED-DAA4-9F33-7020-2C0FC3C90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6259" y="5436040"/>
            <a:ext cx="1280854" cy="127185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78A707-859A-5A88-F975-2E0259EDD61B}"/>
              </a:ext>
            </a:extLst>
          </p:cNvPr>
          <p:cNvCxnSpPr>
            <a:cxnSpLocks/>
          </p:cNvCxnSpPr>
          <p:nvPr/>
        </p:nvCxnSpPr>
        <p:spPr>
          <a:xfrm>
            <a:off x="4243227" y="6071967"/>
            <a:ext cx="328773" cy="0"/>
          </a:xfrm>
          <a:prstGeom prst="straightConnector1">
            <a:avLst/>
          </a:prstGeom>
          <a:ln w="444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42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74B00D-A783-FFCE-3298-FB1F9F55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06" y="338192"/>
            <a:ext cx="8229600" cy="78682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Important Contacts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8D348-A660-EF60-9B85-197E647A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06" y="914400"/>
            <a:ext cx="8229600" cy="566106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dirty="0"/>
              <a:t>Principal: Chris Wyland</a:t>
            </a:r>
          </a:p>
          <a:p>
            <a:pPr marL="0" indent="0">
              <a:buNone/>
            </a:pPr>
            <a:r>
              <a:rPr lang="en-US" sz="3200" dirty="0"/>
              <a:t>(216) 838-7250</a:t>
            </a:r>
          </a:p>
          <a:p>
            <a:pPr marL="0" indent="0">
              <a:buNone/>
            </a:pPr>
            <a:r>
              <a:rPr lang="en-US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Christopher.wyland@clevelandmetroschols.org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Assistant Principal: Princess Shepard</a:t>
            </a:r>
          </a:p>
          <a:p>
            <a:pPr marL="0" indent="0">
              <a:buNone/>
            </a:pPr>
            <a:r>
              <a:rPr lang="en-US" sz="3200" dirty="0"/>
              <a:t>(216)838-7250</a:t>
            </a:r>
          </a:p>
          <a:p>
            <a:pPr marL="0" indent="0">
              <a:buNone/>
            </a:pPr>
            <a:r>
              <a:rPr lang="en-US" sz="32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princess.shepard@clevelandmetroschools.org</a:t>
            </a:r>
            <a:endParaRPr lang="en-US" sz="3200" u="sng" dirty="0"/>
          </a:p>
          <a:p>
            <a:pPr marL="0" indent="0">
              <a:buNone/>
            </a:pPr>
            <a:endParaRPr lang="en-US" sz="3200" u="sng" dirty="0"/>
          </a:p>
          <a:p>
            <a:pPr marL="0" indent="0">
              <a:buNone/>
            </a:pPr>
            <a:r>
              <a:rPr lang="en-US" sz="3200" dirty="0"/>
              <a:t>John Morris:  Say Yes</a:t>
            </a:r>
          </a:p>
          <a:p>
            <a:pPr marL="0" indent="0">
              <a:buNone/>
            </a:pPr>
            <a:r>
              <a:rPr lang="en-US" sz="3200" u="sng" dirty="0"/>
              <a:t>jmorris@sayyescleveland.org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Secretary: Shaquita Jackson</a:t>
            </a:r>
          </a:p>
          <a:p>
            <a:pPr marL="0" indent="0">
              <a:buNone/>
            </a:pPr>
            <a:r>
              <a:rPr lang="en-US" sz="3200" u="sng" dirty="0"/>
              <a:t>shaquita.jackson@clevelandmetroschools.org</a:t>
            </a:r>
          </a:p>
          <a:p>
            <a:pPr marL="0" indent="0">
              <a:buNone/>
            </a:pPr>
            <a:r>
              <a:rPr lang="en-US" sz="3200" dirty="0"/>
              <a:t>(216) 838-7250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Website - https://www.clevelandmetroschools.org/RemoteSchoolK8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Facebook/Instagram - @CMSDRemoteK8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73888A-AC82-CD70-6D75-EC838D6F6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732" y="3481968"/>
            <a:ext cx="1594314" cy="160090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B118783-E939-95CA-7D0C-66910CF2F200}"/>
              </a:ext>
            </a:extLst>
          </p:cNvPr>
          <p:cNvCxnSpPr/>
          <p:nvPr/>
        </p:nvCxnSpPr>
        <p:spPr>
          <a:xfrm flipV="1">
            <a:off x="4941869" y="4941869"/>
            <a:ext cx="1962364" cy="5108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8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74B00D-A783-FFCE-3298-FB1F9F55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06" y="641280"/>
            <a:ext cx="8229600" cy="86902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Good Candidates for our School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8D348-A660-EF60-9B85-197E647A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06" y="1510300"/>
            <a:ext cx="8229600" cy="4706419"/>
          </a:xfrm>
        </p:spPr>
        <p:txBody>
          <a:bodyPr>
            <a:normAutofit/>
          </a:bodyPr>
          <a:lstStyle/>
          <a:p>
            <a:r>
              <a:rPr lang="en-US" sz="2400" dirty="0">
                <a:cs typeface="Calibri"/>
              </a:rPr>
              <a:t>Students who excel at independent learning.</a:t>
            </a:r>
          </a:p>
          <a:p>
            <a:pPr lvl="1"/>
            <a:r>
              <a:rPr lang="en-US" sz="2000" dirty="0">
                <a:cs typeface="Calibri"/>
              </a:rPr>
              <a:t>Self-directed and motivated.</a:t>
            </a:r>
          </a:p>
          <a:p>
            <a:r>
              <a:rPr lang="en-US" sz="2400" dirty="0">
                <a:cs typeface="Calibri"/>
              </a:rPr>
              <a:t>Students who can independently engage with learning technology.</a:t>
            </a:r>
          </a:p>
          <a:p>
            <a:pPr lvl="1"/>
            <a:r>
              <a:rPr lang="en-US" sz="2000" dirty="0">
                <a:cs typeface="Calibri"/>
              </a:rPr>
              <a:t>Proficient in navigating a digital learning space and multiple learning platforms and applications.</a:t>
            </a:r>
          </a:p>
          <a:p>
            <a:r>
              <a:rPr lang="en-US" sz="2400" dirty="0">
                <a:cs typeface="Calibri"/>
              </a:rPr>
              <a:t>Students who can manage their own time.</a:t>
            </a:r>
          </a:p>
          <a:p>
            <a:pPr lvl="1"/>
            <a:r>
              <a:rPr lang="en-US" sz="2000" dirty="0">
                <a:cs typeface="Calibri"/>
              </a:rPr>
              <a:t>Maintain schedules.</a:t>
            </a:r>
          </a:p>
          <a:p>
            <a:pPr lvl="1"/>
            <a:r>
              <a:rPr lang="en-US" sz="2000" dirty="0">
                <a:cs typeface="Calibri"/>
              </a:rPr>
              <a:t>Regulate tasks and prioritize their time.</a:t>
            </a:r>
          </a:p>
          <a:p>
            <a:pPr lvl="1"/>
            <a:r>
              <a:rPr lang="en-US" sz="2000" dirty="0">
                <a:cs typeface="Calibri"/>
              </a:rPr>
              <a:t>Organize their physical and mental workspace.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78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74B00D-A783-FFCE-3298-FB1F9F55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06" y="641280"/>
            <a:ext cx="8229600" cy="92039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School Day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8D348-A660-EF60-9B85-197E647A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06" y="1561672"/>
            <a:ext cx="8229600" cy="4655048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Instructional Day – 8:00 AM to 2:30 PM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Students will have a formal class schedule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Monday, Tuesday, Thursday, Friday:  Synchronous learning (live classes) for up to 175 minutes per day; asynchronous learning (independent, one-on-one, or small group work) for 150 minutes per 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/>
              <a:t>Wednesday:  Family engagement, independent learning, tutoring, office hours, small group instruction, etc.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1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74B00D-A783-FFCE-3298-FB1F9F55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06" y="64128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Attendance Requirements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8D348-A660-EF60-9B85-197E647A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06" y="1623318"/>
            <a:ext cx="8229600" cy="4593402"/>
          </a:xfrm>
        </p:spPr>
        <p:txBody>
          <a:bodyPr>
            <a:normAutofit fontScale="85000" lnSpcReduction="20000"/>
          </a:bodyPr>
          <a:lstStyle/>
          <a:p>
            <a:pPr algn="just">
              <a:spcBef>
                <a:spcPts val="0"/>
              </a:spcBef>
            </a:pPr>
            <a:r>
              <a:rPr lang="en-US" sz="3200" i="0" dirty="0">
                <a:effectLst/>
                <a:ea typeface="Times New Roman" panose="02020603050405020304" pitchFamily="18" charset="0"/>
              </a:rPr>
              <a:t>Students are required to attend school 180 days per year.  Regular attendance is vital for student success.  ALL live classes must be attended each day.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200" i="1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3200" i="0" dirty="0">
                <a:effectLst/>
                <a:ea typeface="Times New Roman" panose="02020603050405020304" pitchFamily="18" charset="0"/>
              </a:rPr>
              <a:t>Parent/Guardians are </a:t>
            </a:r>
            <a:r>
              <a:rPr lang="en-US" sz="3200" i="0" dirty="0" err="1">
                <a:effectLst/>
                <a:ea typeface="Times New Roman" panose="02020603050405020304" pitchFamily="18" charset="0"/>
              </a:rPr>
              <a:t>requiredto</a:t>
            </a:r>
            <a:r>
              <a:rPr lang="en-US" sz="3200" i="0" dirty="0">
                <a:effectLst/>
                <a:ea typeface="Times New Roman" panose="02020603050405020304" pitchFamily="18" charset="0"/>
              </a:rPr>
              <a:t> call the school (838-7250) in the morning if their child will be absent or tardy.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200" i="1" dirty="0">
              <a:effectLst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3200" i="0" dirty="0">
                <a:effectLst/>
                <a:ea typeface="Times New Roman" panose="02020603050405020304" pitchFamily="18" charset="0"/>
              </a:rPr>
              <a:t>For technology related issues, the parent/guardian must contact the school to inform of the issue AND must contact the </a:t>
            </a:r>
            <a:r>
              <a:rPr lang="en-US" sz="3200" i="0" dirty="0" err="1">
                <a:effectLst/>
                <a:ea typeface="Times New Roman" panose="02020603050405020304" pitchFamily="18" charset="0"/>
              </a:rPr>
              <a:t>HelpDesk</a:t>
            </a:r>
            <a:r>
              <a:rPr lang="en-US" sz="3200" i="0" dirty="0">
                <a:effectLst/>
                <a:ea typeface="Times New Roman" panose="02020603050405020304" pitchFamily="18" charset="0"/>
              </a:rPr>
              <a:t> at 216-838-0440 for technical support.  All work missed due to technical issues must be completed by the student.</a:t>
            </a:r>
            <a:endParaRPr lang="en-US" sz="3200" dirty="0">
              <a:cs typeface="Calibri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39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74B00D-A783-FFCE-3298-FB1F9F55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06" y="641280"/>
            <a:ext cx="8229600" cy="78682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Engagement Expectations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8D348-A660-EF60-9B85-197E647A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06" y="1428108"/>
            <a:ext cx="8229600" cy="5106255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en-US" sz="2800" b="1" i="0" dirty="0">
                <a:effectLst/>
                <a:latin typeface="+mj-lt"/>
                <a:ea typeface="Times New Roman" panose="02020603050405020304" pitchFamily="18" charset="0"/>
              </a:rPr>
              <a:t>Students MUST be logged in and attending class and completing work for 6 hours each school day.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800" b="1" i="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en-US" sz="2800" i="0" dirty="0">
                <a:effectLst/>
                <a:latin typeface="+mj-lt"/>
                <a:ea typeface="Times New Roman" panose="02020603050405020304" pitchFamily="18" charset="0"/>
              </a:rPr>
              <a:t>Cameras </a:t>
            </a:r>
            <a:r>
              <a:rPr lang="en-US" sz="2800" i="0" u="sng" dirty="0">
                <a:effectLst/>
                <a:latin typeface="+mj-lt"/>
                <a:ea typeface="Times New Roman" panose="02020603050405020304" pitchFamily="18" charset="0"/>
              </a:rPr>
              <a:t>must be on at all times</a:t>
            </a:r>
            <a:r>
              <a:rPr lang="en-US" sz="2800" i="0" dirty="0">
                <a:effectLst/>
                <a:latin typeface="+mj-lt"/>
                <a:ea typeface="Times New Roman" panose="02020603050405020304" pitchFamily="18" charset="0"/>
              </a:rPr>
              <a:t>.  If the camera is not able to be on the following expectations are in place:</a:t>
            </a:r>
            <a:endParaRPr lang="en-US" sz="2800" i="1" dirty="0">
              <a:effectLst/>
              <a:latin typeface="+mj-lt"/>
              <a:ea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SzPts val="1000"/>
              <a:tabLst>
                <a:tab pos="457200" algn="l"/>
              </a:tabLst>
            </a:pPr>
            <a:r>
              <a:rPr lang="en-US" sz="2800" i="0" dirty="0">
                <a:effectLst/>
                <a:latin typeface="+mj-lt"/>
                <a:ea typeface="Times New Roman" panose="02020603050405020304" pitchFamily="18" charset="0"/>
              </a:rPr>
              <a:t>Parent/Guardians must communicate with the classroom teacher the reasons.</a:t>
            </a:r>
            <a:endParaRPr lang="en-US" sz="2800" i="1" dirty="0">
              <a:effectLst/>
              <a:latin typeface="+mj-lt"/>
              <a:ea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SzPts val="1000"/>
              <a:tabLst>
                <a:tab pos="914400" algn="l"/>
              </a:tabLst>
            </a:pPr>
            <a:r>
              <a:rPr lang="en-US" i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Permissible reasons include, but are not limited to, device issues, medical and mental health reasons, and special education accommodations.</a:t>
            </a:r>
            <a:endParaRPr lang="en-US" i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74B00D-A783-FFCE-3298-FB1F9F55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06" y="64128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Attendance and Engagement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8D348-A660-EF60-9B85-197E647A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06" y="1784280"/>
            <a:ext cx="8229600" cy="4432439"/>
          </a:xfrm>
        </p:spPr>
        <p:txBody>
          <a:bodyPr>
            <a:normAutofit fontScale="92500"/>
          </a:bodyPr>
          <a:lstStyle/>
          <a:p>
            <a:r>
              <a:rPr lang="en-US" sz="32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 the Ohio Department of Education, in order to show proof of attendance and engagement in a Remote School, student must both attend live classes and log-in and complete assignments in Clever/Schoology each day.</a:t>
            </a:r>
          </a:p>
          <a:p>
            <a:pPr marL="0" indent="0">
              <a:buNone/>
            </a:pPr>
            <a:endParaRPr lang="en-US" sz="32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Continued participation in the Remote School will be determined by the above noted Attendance and Engagement Expectations.</a:t>
            </a:r>
            <a:endParaRPr lang="en-US" sz="4000" b="1" dirty="0">
              <a:cs typeface="Calibri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0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74B00D-A783-FFCE-3298-FB1F9F55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06" y="31593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Technology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8D348-A660-EF60-9B85-197E647A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06" y="1212352"/>
            <a:ext cx="8223188" cy="52089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Clever – </a:t>
            </a:r>
          </a:p>
          <a:p>
            <a:pPr lvl="1"/>
            <a:r>
              <a:rPr lang="en-US" dirty="0"/>
              <a:t>Signal Sign-On </a:t>
            </a:r>
          </a:p>
          <a:p>
            <a:pPr lvl="1"/>
            <a:r>
              <a:rPr lang="en-US" dirty="0"/>
              <a:t>Access to Schoology, Teacher Pages, Learning Applications</a:t>
            </a:r>
          </a:p>
          <a:p>
            <a:pPr lvl="1"/>
            <a:r>
              <a:rPr lang="en-US" dirty="0"/>
              <a:t>Students can use their username and password to login to the Clever Learning Portal </a:t>
            </a:r>
          </a:p>
          <a:p>
            <a:r>
              <a:rPr lang="en-US" dirty="0"/>
              <a:t>Schoology</a:t>
            </a:r>
          </a:p>
          <a:p>
            <a:pPr lvl="1"/>
            <a:r>
              <a:rPr lang="en-US" dirty="0"/>
              <a:t>All course content is kept</a:t>
            </a:r>
          </a:p>
          <a:p>
            <a:r>
              <a:rPr lang="en-US" u="sng" dirty="0"/>
              <a:t>Must use a school provided device</a:t>
            </a:r>
          </a:p>
          <a:p>
            <a:r>
              <a:rPr lang="en-US" u="sng" dirty="0"/>
              <a:t>On site IT support, 8:30-3:30, each school day.</a:t>
            </a:r>
          </a:p>
          <a:p>
            <a:pPr marL="0" indent="0">
              <a:buNone/>
            </a:pPr>
            <a:endParaRPr lang="en-US" dirty="0"/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781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174B00D-A783-FFCE-3298-FB1F9F55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06" y="64128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Technology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38D348-A660-EF60-9B85-197E647A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406" y="1987335"/>
            <a:ext cx="8229600" cy="45984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cs typeface="Calibri"/>
              </a:rPr>
              <a:t>School devices are for school related work and are the responsibility of the students and parent/guardian.</a:t>
            </a:r>
          </a:p>
          <a:p>
            <a:r>
              <a:rPr lang="en-US" sz="2400" i="0" dirty="0">
                <a:effectLst/>
                <a:latin typeface="+mj-lt"/>
                <a:ea typeface="Times New Roman" panose="02020603050405020304" pitchFamily="18" charset="0"/>
              </a:rPr>
              <a:t>Please review the District Digital Guidelines around devices with your student.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400" i="0" dirty="0">
                <a:effectLst/>
                <a:latin typeface="+mj-lt"/>
                <a:ea typeface="Times New Roman" panose="02020603050405020304" pitchFamily="18" charset="0"/>
              </a:rPr>
              <a:t>Set up ground rules for computer usage. These should include:</a:t>
            </a:r>
            <a:endParaRPr lang="en-US" sz="2400" i="1" dirty="0">
              <a:effectLst/>
              <a:latin typeface="+mj-lt"/>
              <a:ea typeface="Times New Roman" panose="02020603050405020304" pitchFamily="18" charset="0"/>
            </a:endParaRPr>
          </a:p>
          <a:p>
            <a:pPr lvl="1" indent="-342900" algn="just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2400" i="0" dirty="0">
                <a:effectLst/>
                <a:latin typeface="+mj-lt"/>
                <a:ea typeface="Times New Roman" panose="02020603050405020304" pitchFamily="18" charset="0"/>
              </a:rPr>
              <a:t>Use the device for school related work only.</a:t>
            </a:r>
          </a:p>
          <a:p>
            <a:pPr lvl="1" indent="-342900" algn="just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2400" dirty="0">
                <a:effectLst/>
                <a:latin typeface="+mj-lt"/>
                <a:ea typeface="Times New Roman" panose="02020603050405020304" pitchFamily="18" charset="0"/>
              </a:rPr>
              <a:t>Take the device each night and ensure that it is plugged in.</a:t>
            </a:r>
          </a:p>
          <a:p>
            <a:pPr lvl="1" indent="-342900" algn="just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2400" i="0" dirty="0">
                <a:effectLst/>
                <a:latin typeface="+mj-lt"/>
                <a:ea typeface="Times New Roman" panose="02020603050405020304" pitchFamily="18" charset="0"/>
              </a:rPr>
              <a:t>Keep the computer on a stable surface, such as a desk and not a bed.</a:t>
            </a:r>
            <a:endParaRPr lang="en-US" sz="2400" i="1" dirty="0">
              <a:effectLst/>
              <a:latin typeface="+mj-lt"/>
              <a:ea typeface="Times New Roman" panose="02020603050405020304" pitchFamily="18" charset="0"/>
            </a:endParaRPr>
          </a:p>
          <a:p>
            <a:pPr lvl="1" indent="-342900" algn="just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2400" i="0" dirty="0">
                <a:effectLst/>
                <a:latin typeface="+mj-lt"/>
                <a:ea typeface="Times New Roman" panose="02020603050405020304" pitchFamily="18" charset="0"/>
              </a:rPr>
              <a:t>Do not walk around with the computer.</a:t>
            </a:r>
            <a:endParaRPr lang="en-US" sz="2400" i="1" dirty="0">
              <a:effectLst/>
              <a:latin typeface="+mj-lt"/>
              <a:ea typeface="Times New Roman" panose="02020603050405020304" pitchFamily="18" charset="0"/>
            </a:endParaRPr>
          </a:p>
          <a:p>
            <a:pPr lvl="1" indent="-342900" algn="just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2400" i="0" dirty="0">
                <a:effectLst/>
                <a:latin typeface="+mj-lt"/>
                <a:ea typeface="Times New Roman" panose="02020603050405020304" pitchFamily="18" charset="0"/>
              </a:rPr>
              <a:t>Keep food and drink away from the computer.</a:t>
            </a:r>
            <a:endParaRPr lang="en-US" sz="2400" i="1" dirty="0">
              <a:effectLst/>
              <a:latin typeface="+mj-lt"/>
              <a:ea typeface="Times New Roman" panose="02020603050405020304" pitchFamily="18" charset="0"/>
            </a:endParaRPr>
          </a:p>
          <a:p>
            <a:pPr lvl="1" indent="-342900" algn="just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2400" i="0" dirty="0">
                <a:effectLst/>
                <a:latin typeface="+mj-lt"/>
                <a:ea typeface="Times New Roman" panose="02020603050405020304" pitchFamily="18" charset="0"/>
              </a:rPr>
              <a:t>Keep the computer clean.</a:t>
            </a:r>
            <a:endParaRPr lang="en-US" sz="2400" i="1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4279AE-B659-4FBF-7FB0-B51C946C9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486" y="638344"/>
            <a:ext cx="1403386" cy="1348991"/>
          </a:xfrm>
          <a:prstGeom prst="rect">
            <a:avLst/>
          </a:prstGeom>
        </p:spPr>
      </p:pic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B792EC69-3383-7071-A9D4-7D45D6264479}"/>
              </a:ext>
            </a:extLst>
          </p:cNvPr>
          <p:cNvCxnSpPr>
            <a:cxnSpLocks/>
          </p:cNvCxnSpPr>
          <p:nvPr/>
        </p:nvCxnSpPr>
        <p:spPr>
          <a:xfrm flipV="1">
            <a:off x="6185042" y="2190390"/>
            <a:ext cx="2250041" cy="563086"/>
          </a:xfrm>
          <a:prstGeom prst="bentConnector3">
            <a:avLst>
              <a:gd name="adj1" fmla="val 99315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379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0AEB78388C3A49BC86F19151180332" ma:contentTypeVersion="16" ma:contentTypeDescription="Create a new document." ma:contentTypeScope="" ma:versionID="0a9a7c3ed90eb9f58591d50b8db486d5">
  <xsd:schema xmlns:xsd="http://www.w3.org/2001/XMLSchema" xmlns:xs="http://www.w3.org/2001/XMLSchema" xmlns:p="http://schemas.microsoft.com/office/2006/metadata/properties" xmlns:ns3="13482975-3733-42c1-8894-3c409446231b" xmlns:ns4="9b61772a-2f36-497c-9717-daa4247a1c80" targetNamespace="http://schemas.microsoft.com/office/2006/metadata/properties" ma:root="true" ma:fieldsID="7b0fd37ff0af61b70a2d3b3bedb20f3b" ns3:_="" ns4:_="">
    <xsd:import namespace="13482975-3733-42c1-8894-3c409446231b"/>
    <xsd:import namespace="9b61772a-2f36-497c-9717-daa4247a1c8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Time" minOccurs="0"/>
                <xsd:element ref="ns3:LastSharedByUser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82975-3733-42c1-8894-3c40944623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Time" ma:index="11" nillable="true" ma:displayName="Last Shared By Time" ma:internalName="LastSharedByTime" ma:readOnly="true">
      <xsd:simpleType>
        <xsd:restriction base="dms:DateTime"/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61772a-2f36-497c-9717-daa4247a1c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BBFCC4-A854-4CA2-BDE1-E76D482FC9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482975-3733-42c1-8894-3c409446231b"/>
    <ds:schemaRef ds:uri="9b61772a-2f36-497c-9717-daa4247a1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2D364F-7463-4D63-B021-8EC33E0CEBA4}">
  <ds:schemaRefs>
    <ds:schemaRef ds:uri="13482975-3733-42c1-8894-3c409446231b"/>
    <ds:schemaRef ds:uri="http://schemas.microsoft.com/office/2006/documentManagement/types"/>
    <ds:schemaRef ds:uri="http://purl.org/dc/dcmitype/"/>
    <ds:schemaRef ds:uri="9b61772a-2f36-497c-9717-daa4247a1c80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D5D7773-B1D3-4078-819C-22F5752699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9103</TotalTime>
  <Words>710</Words>
  <Application>Microsoft Office PowerPoint</Application>
  <PresentationFormat>On-screen Show (4:3)</PresentationFormat>
  <Paragraphs>86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Myriad Pro Condensed</vt:lpstr>
      <vt:lpstr>Open Sans</vt:lpstr>
      <vt:lpstr>Symbol</vt:lpstr>
      <vt:lpstr>Times New Roman</vt:lpstr>
      <vt:lpstr>Office Theme</vt:lpstr>
      <vt:lpstr>Orientation Video 23-24 school year</vt:lpstr>
      <vt:lpstr>Important Contacts </vt:lpstr>
      <vt:lpstr>Good Candidates for our School</vt:lpstr>
      <vt:lpstr>School Day</vt:lpstr>
      <vt:lpstr>Attendance Requirements</vt:lpstr>
      <vt:lpstr>Engagement Expectations</vt:lpstr>
      <vt:lpstr>Attendance and Engagement</vt:lpstr>
      <vt:lpstr>Technology</vt:lpstr>
      <vt:lpstr>Technology</vt:lpstr>
      <vt:lpstr> </vt:lpstr>
    </vt:vector>
  </TitlesOfParts>
  <Company>Cleveland Metropolitan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Lynn Schroeder</dc:creator>
  <cp:lastModifiedBy>Christopher T Wyland</cp:lastModifiedBy>
  <cp:revision>527</cp:revision>
  <cp:lastPrinted>2023-07-19T14:35:34Z</cp:lastPrinted>
  <dcterms:created xsi:type="dcterms:W3CDTF">2018-01-22T16:20:05Z</dcterms:created>
  <dcterms:modified xsi:type="dcterms:W3CDTF">2023-07-19T14:35:58Z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0x010100C80AEB78388C3A49BC86F19151180332</vt:lpwstr>
  </property>
</Properties>
</file>